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97" r:id="rId5"/>
    <p:sldId id="298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99" r:id="rId17"/>
    <p:sldId id="275" r:id="rId18"/>
    <p:sldId id="276" r:id="rId19"/>
    <p:sldId id="300" r:id="rId20"/>
    <p:sldId id="301" r:id="rId21"/>
    <p:sldId id="278" r:id="rId22"/>
    <p:sldId id="279" r:id="rId23"/>
    <p:sldId id="291" r:id="rId24"/>
    <p:sldId id="292" r:id="rId25"/>
    <p:sldId id="286" r:id="rId26"/>
    <p:sldId id="293" r:id="rId27"/>
    <p:sldId id="294" r:id="rId28"/>
    <p:sldId id="290" r:id="rId29"/>
    <p:sldId id="280" r:id="rId30"/>
    <p:sldId id="281" r:id="rId31"/>
    <p:sldId id="295" r:id="rId32"/>
    <p:sldId id="296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2902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614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-Content-05-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3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  <p:sldLayoutId id="214748373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5 การสุ่มตัวอย่างและการกำหนดขนาดของกลุ่มตัวอย่าง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287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การสุ่มตัวอย่างแบบง่าย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Simple Random Sampling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32856"/>
            <a:ext cx="2958657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355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การสุ่มตัวอย่างแบบเป็นระบบ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Systematic Sampling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564904"/>
            <a:ext cx="7092280" cy="16573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804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การสุ่มตัวอย่างแบบแบ่งชั้นภูมิ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Stratified Sampling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:Proportional and Disproportional Stratified Sampling)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71" y="2492896"/>
            <a:ext cx="6474494" cy="37961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804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การสุ่มตัวอย่างแบบแบ่งชั้นภูมิ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Stratified Sampling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</a:t>
            </a:r>
          </a:p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:Proportional and Disproportional Stratified Sampling)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625395" y="2510828"/>
            <a:ext cx="199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Proportional Sample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562685" y="2510828"/>
            <a:ext cx="2266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Disproportional Sample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354911" y="2510828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Percentage in Population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2766020" y="3000396"/>
            <a:ext cx="1066800" cy="3429000"/>
            <a:chOff x="2242168" y="2851768"/>
            <a:chExt cx="1066800" cy="3429000"/>
          </a:xfrm>
        </p:grpSpPr>
        <p:sp>
          <p:nvSpPr>
            <p:cNvPr id="69" name="Rectangle 68"/>
            <p:cNvSpPr/>
            <p:nvPr/>
          </p:nvSpPr>
          <p:spPr>
            <a:xfrm>
              <a:off x="2286000" y="2895600"/>
              <a:ext cx="99060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20%</a:t>
              </a:r>
              <a:endParaRPr lang="th-TH" sz="4000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286000" y="3606800"/>
              <a:ext cx="990600" cy="175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57%</a:t>
              </a:r>
              <a:endParaRPr lang="th-TH" sz="4000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286000" y="5384800"/>
              <a:ext cx="990600" cy="838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23%</a:t>
              </a:r>
              <a:endParaRPr lang="th-TH" sz="4000" dirty="0" smtClean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242168" y="2851768"/>
              <a:ext cx="1066800" cy="3429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" name="Group 72"/>
          <p:cNvGrpSpPr/>
          <p:nvPr/>
        </p:nvGrpSpPr>
        <p:grpSpPr>
          <a:xfrm>
            <a:off x="5019652" y="2968028"/>
            <a:ext cx="1066800" cy="3429000"/>
            <a:chOff x="4572000" y="2819400"/>
            <a:chExt cx="1066800" cy="3429000"/>
          </a:xfrm>
        </p:grpSpPr>
        <p:sp>
          <p:nvSpPr>
            <p:cNvPr id="74" name="Rectangle 73"/>
            <p:cNvSpPr/>
            <p:nvPr/>
          </p:nvSpPr>
          <p:spPr>
            <a:xfrm>
              <a:off x="4615832" y="2863232"/>
              <a:ext cx="990600" cy="685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20%</a:t>
              </a:r>
              <a:endParaRPr lang="th-TH" sz="4000" dirty="0" smtClean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615832" y="3574432"/>
              <a:ext cx="990600" cy="175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57%</a:t>
              </a:r>
              <a:endParaRPr lang="th-TH" sz="40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615832" y="5352432"/>
              <a:ext cx="990600" cy="838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23%</a:t>
              </a:r>
              <a:endParaRPr lang="th-TH" sz="4000" dirty="0" smtClean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4572000" y="2819400"/>
              <a:ext cx="1066800" cy="3429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" name="Group 77"/>
          <p:cNvGrpSpPr/>
          <p:nvPr/>
        </p:nvGrpSpPr>
        <p:grpSpPr>
          <a:xfrm>
            <a:off x="7096085" y="2968028"/>
            <a:ext cx="1066800" cy="3429000"/>
            <a:chOff x="6055540" y="2838956"/>
            <a:chExt cx="1066800" cy="3429000"/>
          </a:xfrm>
        </p:grpSpPr>
        <p:sp>
          <p:nvSpPr>
            <p:cNvPr id="79" name="Rectangle 78"/>
            <p:cNvSpPr/>
            <p:nvPr/>
          </p:nvSpPr>
          <p:spPr>
            <a:xfrm>
              <a:off x="6096000" y="2895600"/>
              <a:ext cx="990600" cy="165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50%</a:t>
              </a:r>
              <a:endParaRPr lang="th-TH" sz="4000" dirty="0" smtClean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096000" y="4580092"/>
              <a:ext cx="990600" cy="1219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38%</a:t>
              </a:r>
              <a:endParaRPr lang="th-TH" sz="4000" dirty="0" smtClean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096000" y="5831660"/>
              <a:ext cx="990600" cy="38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 smtClean="0"/>
                <a:t>12%</a:t>
              </a:r>
              <a:endParaRPr lang="th-TH" sz="4000" dirty="0" smtClean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6055540" y="2838956"/>
              <a:ext cx="1066800" cy="3429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285852" y="3120428"/>
            <a:ext cx="12923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อาชีพอิสระ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438252" y="4339628"/>
            <a:ext cx="925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ราชการ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514452" y="5711228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เอกชน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4895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การสุ่มตัวอย่างแบบแบ่งกลุ่ม</a:t>
            </a:r>
            <a:r>
              <a:rPr lang="th-TH" sz="2800" dirty="0" smtClean="0"/>
              <a:t>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Cluster Sampling)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916832"/>
            <a:ext cx="5674593" cy="467472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24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การสุ่มตัวอย่างแบบหลายขั้น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Multistage Sampling)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grpSp>
        <p:nvGrpSpPr>
          <p:cNvPr id="2" name="Group 20"/>
          <p:cNvGrpSpPr/>
          <p:nvPr/>
        </p:nvGrpSpPr>
        <p:grpSpPr>
          <a:xfrm>
            <a:off x="838200" y="2928934"/>
            <a:ext cx="8229600" cy="1752600"/>
            <a:chOff x="838200" y="3581400"/>
            <a:chExt cx="8229600" cy="1752600"/>
          </a:xfrm>
        </p:grpSpPr>
        <p:sp>
          <p:nvSpPr>
            <p:cNvPr id="22" name="Rectangle 21"/>
            <p:cNvSpPr/>
            <p:nvPr/>
          </p:nvSpPr>
          <p:spPr>
            <a:xfrm>
              <a:off x="2590800" y="3581400"/>
              <a:ext cx="990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dirty="0" smtClean="0"/>
                <a:t>ภาคเหนือ</a:t>
              </a:r>
              <a:endParaRPr lang="th-TH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05600" y="3581400"/>
              <a:ext cx="990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dirty="0" smtClean="0">
                  <a:solidFill>
                    <a:schemeClr val="lt1"/>
                  </a:solidFill>
                </a:rPr>
                <a:t>ภาคกลาง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57600" y="3581400"/>
              <a:ext cx="1752600" cy="381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dirty="0" smtClean="0">
                  <a:solidFill>
                    <a:schemeClr val="dk1"/>
                  </a:solidFill>
                </a:rPr>
                <a:t>ภาคตะวันออกเฉียงเหนือ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86400" y="3581400"/>
              <a:ext cx="1143000" cy="381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dirty="0" smtClean="0">
                  <a:solidFill>
                    <a:schemeClr val="dk1"/>
                  </a:solidFill>
                </a:rPr>
                <a:t>ภาคตะวันตก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772400" y="3581400"/>
              <a:ext cx="838200" cy="381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dirty="0" smtClean="0">
                  <a:solidFill>
                    <a:schemeClr val="dk1"/>
                  </a:solidFill>
                </a:rPr>
                <a:t>ภาคใต้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38200" y="3581400"/>
              <a:ext cx="1676400" cy="3810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dirty="0" smtClean="0"/>
                <a:t>กรุงเทพและปริมณฑล</a:t>
              </a:r>
              <a:endParaRPr lang="th-TH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600200" y="4419600"/>
              <a:ext cx="79248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เชียงใหม่</a:t>
              </a:r>
              <a:endParaRPr lang="th-TH" sz="14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581400" y="4419600"/>
              <a:ext cx="79248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ลำปาง</a:t>
              </a:r>
              <a:endParaRPr lang="th-TH" sz="14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590800" y="4419600"/>
              <a:ext cx="79248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จังหวัดอื่น ๆ</a:t>
              </a:r>
              <a:endParaRPr lang="th-TH" sz="1400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914400" y="5029200"/>
              <a:ext cx="609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เมือง</a:t>
              </a:r>
              <a:endParaRPr lang="th-TH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209800" y="5029200"/>
              <a:ext cx="6858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หางดง</a:t>
              </a:r>
              <a:endParaRPr lang="th-TH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600200" y="5029200"/>
              <a:ext cx="53340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อื่น</a:t>
              </a:r>
              <a:endParaRPr lang="th-TH" sz="1400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2133600" y="3962400"/>
              <a:ext cx="876300" cy="3810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3009900" y="3962400"/>
              <a:ext cx="876300" cy="3810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15240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41148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4267200" y="5029200"/>
              <a:ext cx="6858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แม่เมาะ</a:t>
              </a:r>
              <a:endParaRPr lang="th-TH" sz="1400" dirty="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>
              <a:off x="20574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>
              <a:off x="35052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5608320" y="4419600"/>
              <a:ext cx="79248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ราชบุรี</a:t>
              </a:r>
              <a:endParaRPr lang="th-TH" sz="1400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848600" y="4419600"/>
              <a:ext cx="79248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เพชรบุรี</a:t>
              </a:r>
              <a:endParaRPr lang="th-TH" sz="1400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781800" y="4419600"/>
              <a:ext cx="79248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จังหวัดอื่น ๆ</a:t>
              </a:r>
              <a:endParaRPr lang="th-TH" sz="14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324600" y="5029200"/>
              <a:ext cx="6858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ปากท่อ</a:t>
              </a:r>
              <a:endParaRPr lang="th-TH" sz="1400" dirty="0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 flipH="1">
              <a:off x="6019800" y="3996265"/>
              <a:ext cx="914400" cy="3810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54102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3246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2971800" y="5029200"/>
              <a:ext cx="609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เมือง</a:t>
              </a:r>
              <a:endParaRPr lang="th-TH" sz="1400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657600" y="5029200"/>
              <a:ext cx="53340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อื่น</a:t>
              </a:r>
              <a:endParaRPr lang="th-TH" sz="14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029200" y="5029200"/>
              <a:ext cx="609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เมือง</a:t>
              </a:r>
              <a:endParaRPr lang="th-TH" sz="14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715000" y="5029200"/>
              <a:ext cx="53340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อื่น</a:t>
              </a:r>
              <a:endParaRPr lang="th-TH" sz="1400" dirty="0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H="1">
              <a:off x="78486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8382000" y="4800600"/>
              <a:ext cx="304800" cy="1524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71"/>
            <p:cNvSpPr/>
            <p:nvPr/>
          </p:nvSpPr>
          <p:spPr>
            <a:xfrm>
              <a:off x="8382000" y="5029200"/>
              <a:ext cx="6858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เขาย้อย</a:t>
              </a:r>
              <a:endParaRPr lang="th-TH" sz="1400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772400" y="5029200"/>
              <a:ext cx="533400" cy="30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อื่น </a:t>
              </a:r>
              <a:endParaRPr lang="th-TH" sz="1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86600" y="5029200"/>
              <a:ext cx="6096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400" dirty="0" smtClean="0"/>
                <a:t>อ. เมือง</a:t>
              </a:r>
              <a:endParaRPr lang="th-TH" sz="1400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>
              <a:off x="7416801" y="4004732"/>
              <a:ext cx="914400" cy="381000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260734" y="600055"/>
            <a:ext cx="472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5.2.1 การสุ่มตัวอย่างแบบใช้หลักความน่าจะเป็น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24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การสุ่มตัวอย่างแบบหลายขั้น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Multistage Sampling)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92" y="2368267"/>
            <a:ext cx="7869488" cy="329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37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322196" y="600055"/>
            <a:ext cx="2662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 เทคนิคการสุ่มตัวอย่าง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82687" y="2712814"/>
            <a:ext cx="2362200" cy="4001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Non-probability 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29922" y="2713703"/>
            <a:ext cx="23622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Probability sampling</a:t>
            </a:r>
            <a:endParaRPr lang="th-TH" sz="2000" dirty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8662" y="3462093"/>
            <a:ext cx="106680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Convenience</a:t>
            </a:r>
          </a:p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47862" y="3462093"/>
            <a:ext cx="106680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Judgmental</a:t>
            </a:r>
          </a:p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74320" y="3462093"/>
            <a:ext cx="106680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Quota</a:t>
            </a:r>
          </a:p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62462" y="3462093"/>
            <a:ext cx="1066800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Snowball</a:t>
            </a:r>
          </a:p>
          <a:p>
            <a:pPr algn="ctr"/>
            <a:r>
              <a:rPr lang="en-US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28662" y="4622926"/>
            <a:ext cx="1447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Simple Random</a:t>
            </a:r>
          </a:p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 smtClean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28862" y="4622926"/>
            <a:ext cx="1447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Systematic</a:t>
            </a:r>
          </a:p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 smtClean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129062" y="4622926"/>
            <a:ext cx="1447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Stratified</a:t>
            </a:r>
          </a:p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 smtClean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99764" y="4622926"/>
            <a:ext cx="1447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Cluster</a:t>
            </a:r>
          </a:p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 smtClean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367388" y="4622926"/>
            <a:ext cx="1447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Multistage</a:t>
            </a:r>
          </a:p>
          <a:p>
            <a:pPr algn="ctr"/>
            <a:r>
              <a:rPr lang="en-US" sz="2000" dirty="0" smtClean="0">
                <a:solidFill>
                  <a:schemeClr val="dk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 smtClean="0">
              <a:solidFill>
                <a:schemeClr val="dk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28514" y="5791878"/>
            <a:ext cx="1447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Proportionate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128714" y="5791878"/>
            <a:ext cx="1447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Disproportionate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70852" y="5800654"/>
            <a:ext cx="1066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One-stage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62276" y="5792226"/>
            <a:ext cx="1066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Two-stage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60" name="Straight Connector 59"/>
          <p:cNvCxnSpPr>
            <a:stCxn id="63" idx="2"/>
          </p:cNvCxnSpPr>
          <p:nvPr/>
        </p:nvCxnSpPr>
        <p:spPr>
          <a:xfrm flipH="1">
            <a:off x="5027550" y="2257474"/>
            <a:ext cx="5218" cy="261428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062262" y="25114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406982" y="25114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118368" y="1857364"/>
            <a:ext cx="1828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 techniques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3063603" y="3125377"/>
            <a:ext cx="0" cy="13329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1462062" y="3256159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681262" y="3269783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3900462" y="3269783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188604" y="3262525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1462062" y="3266154"/>
            <a:ext cx="3733800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410848" y="3121012"/>
            <a:ext cx="0" cy="129540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656950" y="4420626"/>
            <a:ext cx="6438726" cy="4214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656950" y="44164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248374" y="44164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848574" y="4420626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6410848" y="44164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3058048" y="2511412"/>
            <a:ext cx="3357014" cy="4214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8087248" y="4424840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848922" y="5330812"/>
            <a:ext cx="2811" cy="44420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3252588" y="5597686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257150" y="5606114"/>
            <a:ext cx="16002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8091462" y="5330812"/>
            <a:ext cx="2811" cy="44420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6495128" y="5597686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499690" y="5606114"/>
            <a:ext cx="16002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29124" y="600055"/>
            <a:ext cx="454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5.2.2 การสุ่มตัวอย่างแบบไม่ใช้ความน่าจะเป็น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40094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การสุ่มตัวอย่างแบบไม่ใช้ความน่าจะเป็น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243042" y="2002216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การสุ่มตัวอย่างแบบสะดวก 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Convenience Sampling / Accidental Sampling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การสุ่มตัวอย่างแบบใช้วิจารณญาณ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Judgment Sampling / Purposive Sampling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การสุ่มตัวอย่างแบบโควตา</a:t>
            </a:r>
            <a:r>
              <a:rPr lang="th-TH" sz="2400" dirty="0" smtClean="0"/>
              <a:t>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Quota Sampling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การสุ่มตัวอย่างแบบลูกโซ่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Snowball Sampling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)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659556" y="4572008"/>
            <a:ext cx="412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5.2.3 ความคลาดเคลื่อนในการสุ่มตัวอย่าง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29124" y="600055"/>
            <a:ext cx="4543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5.2.2 การสุ่มตัวอย่างแบบไม่ใช้ความน่าจะเป็น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659556" y="4572008"/>
            <a:ext cx="412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5.2.3 ความคลาดเคลื่อนในการสุ่มตัวอย่าง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71" y="2204864"/>
            <a:ext cx="8028384" cy="31138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3971" y="1482604"/>
            <a:ext cx="5238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/>
              <a:t>ข้อดีและข้อด้อยของเทคนิคการสุ่มตัวอย่างแบบต่าง ๆ</a:t>
            </a:r>
          </a:p>
        </p:txBody>
      </p:sp>
    </p:spTree>
    <p:extLst>
      <p:ext uri="{BB962C8B-B14F-4D97-AF65-F5344CB8AC3E}">
        <p14:creationId xmlns:p14="http://schemas.microsoft.com/office/powerpoint/2010/main" val="1807008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172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ประชากรและการเก็บข้อมูล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38464" y="600055"/>
            <a:ext cx="2946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5.1.1 แนวคิดการสุ่มตัวอย่าง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988840"/>
            <a:ext cx="825738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300" b="1" dirty="0" smtClean="0"/>
              <a:t> </a:t>
            </a:r>
            <a:r>
              <a:rPr lang="th-TH" sz="2300" b="1" dirty="0" smtClean="0"/>
              <a:t>ประชากร </a:t>
            </a:r>
            <a:r>
              <a:rPr lang="en-US" sz="2300" b="1" dirty="0" smtClean="0"/>
              <a:t>(Population) </a:t>
            </a:r>
            <a:r>
              <a:rPr lang="th-TH" sz="2400" dirty="0"/>
              <a:t>หมายถึง กลุ่มทั้งหมดที่ถูกระบุเพื่อการศึกษาตามวัตถุประสงค์ของการวิจัย</a:t>
            </a:r>
            <a:endParaRPr lang="en-US" sz="2400" dirty="0"/>
          </a:p>
          <a:p>
            <a:pPr lvl="0">
              <a:buFont typeface="Courier New" pitchFamily="49" charset="0"/>
              <a:buChar char="o"/>
            </a:pPr>
            <a:r>
              <a:rPr lang="en-US" sz="2300" b="1" dirty="0" smtClean="0"/>
              <a:t> </a:t>
            </a:r>
            <a:r>
              <a:rPr lang="th-TH" sz="2300" b="1" dirty="0" smtClean="0"/>
              <a:t>การสำมะโน</a:t>
            </a:r>
            <a:r>
              <a:rPr lang="en-US" sz="2300" b="1" dirty="0" smtClean="0"/>
              <a:t> (Census) </a:t>
            </a:r>
            <a:r>
              <a:rPr lang="th-TH" sz="2400" dirty="0"/>
              <a:t>หมายถึง การเก็บข้อมูลจากประชากรทั้งหมด</a:t>
            </a:r>
            <a:endParaRPr lang="en-US" sz="2400" dirty="0"/>
          </a:p>
          <a:p>
            <a:pPr lvl="0">
              <a:buFont typeface="Courier New" pitchFamily="49" charset="0"/>
              <a:buChar char="o"/>
            </a:pPr>
            <a:r>
              <a:rPr lang="en-US" sz="2300" b="1" dirty="0" smtClean="0"/>
              <a:t> </a:t>
            </a:r>
            <a:r>
              <a:rPr lang="th-TH" sz="2300" b="1" dirty="0" smtClean="0"/>
              <a:t>การสุ่มตัวอย่าง </a:t>
            </a:r>
            <a:r>
              <a:rPr lang="en-US" sz="2300" b="1" dirty="0" smtClean="0"/>
              <a:t>(Sampling) </a:t>
            </a:r>
            <a:r>
              <a:rPr lang="th-TH" sz="2400" dirty="0"/>
              <a:t>หมายถึง</a:t>
            </a:r>
            <a:r>
              <a:rPr lang="th-TH" sz="2300" b="1" dirty="0" smtClean="0"/>
              <a:t> </a:t>
            </a:r>
            <a:r>
              <a:rPr lang="th-TH" sz="2400" dirty="0"/>
              <a:t>การเก็บข้อมูลจากบางส่วนของประชากร</a:t>
            </a:r>
            <a:endParaRPr lang="en-GB" sz="2400" dirty="0"/>
          </a:p>
          <a:p>
            <a:pPr lvl="0">
              <a:buFont typeface="Courier New" pitchFamily="49" charset="0"/>
              <a:buChar char="o"/>
            </a:pPr>
            <a:r>
              <a:rPr lang="en-GB" sz="2300" b="1" dirty="0"/>
              <a:t> </a:t>
            </a:r>
            <a:r>
              <a:rPr lang="th-TH" sz="2400" b="1" dirty="0" smtClean="0"/>
              <a:t>หน่วย</a:t>
            </a:r>
            <a:r>
              <a:rPr lang="th-TH" sz="2400" b="1" dirty="0"/>
              <a:t>ตัวอย่าง </a:t>
            </a:r>
            <a:r>
              <a:rPr lang="en-US" sz="2400" b="1" dirty="0"/>
              <a:t>(Sample unit) </a:t>
            </a:r>
            <a:r>
              <a:rPr lang="th-TH" sz="2400" dirty="0"/>
              <a:t>หมายถึง หน่วยที่ใช้เก็บข้อมูล เช่น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</a:t>
            </a:r>
            <a:r>
              <a:rPr lang="th-TH" sz="2400" dirty="0" smtClean="0"/>
              <a:t>การ</a:t>
            </a:r>
            <a:r>
              <a:rPr lang="th-TH" sz="2400" dirty="0"/>
              <a:t>วิจัยการเลือกใช้โทรศัพท์ของผู้มีการศึกษาระดับปริญญาเอกในประเทศไทย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</a:t>
            </a:r>
            <a:r>
              <a:rPr lang="th-TH" sz="2400" dirty="0" smtClean="0"/>
              <a:t>หน่วย</a:t>
            </a:r>
            <a:r>
              <a:rPr lang="th-TH" sz="2400" dirty="0"/>
              <a:t>ตัวอย่าง คือ บุคคล (นักศึกษา</a:t>
            </a:r>
            <a:r>
              <a:rPr lang="th-TH" sz="2400" dirty="0" smtClean="0"/>
              <a:t>)</a:t>
            </a:r>
            <a:endParaRPr lang="en-GB" sz="2400" dirty="0" smtClean="0"/>
          </a:p>
          <a:p>
            <a:pPr lvl="0">
              <a:buFont typeface="Courier New" pitchFamily="49" charset="0"/>
              <a:buChar char="o"/>
            </a:pPr>
            <a:r>
              <a:rPr lang="en-GB" sz="2400" b="1" dirty="0"/>
              <a:t> </a:t>
            </a:r>
            <a:r>
              <a:rPr lang="th-TH" sz="2400" b="1" dirty="0" smtClean="0"/>
              <a:t>กรอบ</a:t>
            </a:r>
            <a:r>
              <a:rPr lang="th-TH" sz="2400" b="1" dirty="0"/>
              <a:t>การสุ่มตัวอย่าง </a:t>
            </a:r>
            <a:r>
              <a:rPr lang="en-US" sz="2400" b="1" dirty="0"/>
              <a:t>(Sampling frame)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 </a:t>
            </a:r>
            <a:r>
              <a:rPr lang="th-TH" sz="2400" dirty="0" smtClean="0"/>
              <a:t>หมายถึง </a:t>
            </a:r>
            <a:r>
              <a:rPr lang="th-TH" sz="2400" dirty="0"/>
              <a:t>ขอบเขตของหน่วยตัวอย่างที่ใช้ในการสุ่มตัวอย่าง เช่น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 </a:t>
            </a:r>
            <a:r>
              <a:rPr lang="th-TH" sz="2400" dirty="0" smtClean="0"/>
              <a:t>นักวิจัย</a:t>
            </a:r>
            <a:r>
              <a:rPr lang="th-TH" sz="2400" dirty="0"/>
              <a:t>การตลาดต้องการศึกษาความพึงพอใจของผู้ใช้บริการของโรงแรมแห่งหนึ่ง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     </a:t>
            </a:r>
            <a:r>
              <a:rPr lang="th-TH" sz="2400" dirty="0" smtClean="0"/>
              <a:t>กรอบ</a:t>
            </a:r>
            <a:r>
              <a:rPr lang="th-TH" sz="2400" dirty="0"/>
              <a:t>การสุ่มตัวอย่าง คือ รายชื่อผู้ที่เคยมาใช้บริการของโรงแรมทั้งหมด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412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/>
              <a:t>5.2.3 ความคลาดเคลื่อนในการสุ่มตัวอย่าง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5" y="738577"/>
            <a:ext cx="8473129" cy="578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001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86797" y="600055"/>
            <a:ext cx="5785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5.3.1 ปัจจัยที่พิจารณาในการกำหนดขนาดของกลุ่มตัวอย่าง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47035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การพิจารณาการกำหนดขนาดของกลุ่มตัวอย่าง 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1428728" y="2037228"/>
            <a:ext cx="73581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ความน่าเชื่อถือ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นโยบายของบริษัท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ความสำคัญของการวิจัย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ความแตกต่างของหน่วยตัวอย่าง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ข้อจำกัดด้านการเงิน </a:t>
            </a:r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ข้อจำกัดอื่น ๆ เช่น ข้อจำกัดด้านเวลา ข้อจำกัดด้านการเข้าถึงกลุ่มตัวอย่าง</a:t>
            </a:r>
            <a:endParaRPr lang="en-US" sz="2800" b="1" dirty="0" smtClean="0"/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73" name="TextBox 172"/>
          <p:cNvSpPr txBox="1"/>
          <p:nvPr/>
        </p:nvSpPr>
        <p:spPr>
          <a:xfrm>
            <a:off x="1196217" y="5429264"/>
            <a:ext cx="6832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5.3.2 การกำหนดขนาดของกลุ่มตัวอย่างโดยไม่อ้างอิงจำนวนประชากร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73836" y="600055"/>
            <a:ext cx="6298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5.3.2 การกำหนดขนาดของกลุ่มตัวอย่างสำหรับตัวแปรแบบ 2 ค่า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73" name="TextBox 172"/>
          <p:cNvSpPr txBox="1"/>
          <p:nvPr/>
        </p:nvSpPr>
        <p:spPr>
          <a:xfrm>
            <a:off x="1196217" y="5429264"/>
            <a:ext cx="6832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5.3.2 การกำหนดขนาดของกลุ่มตัวอย่างโดยไม่อ้างอิงจำนวนประชากร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15616" y="162880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/>
              <a:t>ตัวแปรแบบ 2 ค่า (</a:t>
            </a:r>
            <a:r>
              <a:rPr lang="en-US" sz="2400" b="1" dirty="0"/>
              <a:t>Dichotomous</a:t>
            </a:r>
            <a:r>
              <a:rPr lang="th-TH" sz="2400" b="1" dirty="0"/>
              <a:t> </a:t>
            </a:r>
            <a:r>
              <a:rPr lang="en-US" sz="2400" b="1" dirty="0"/>
              <a:t>variable)</a:t>
            </a:r>
            <a:r>
              <a:rPr lang="th-TH" sz="2400" b="1" dirty="0"/>
              <a:t> ได้แก่ ตัวแปรที่มีค่าเพียง 2 ค่า เช่น ตัวแปรการตัดสินใจซื้อสินค้าที่มีทางเลือก 2 ทางเลือกคือ ซื้อกับไม่ซื้อ การวิเคราะห์ตัวแปรแบบ 2 ค่า ที่นิยมได้แก่ การวิเคราะห์สัดส่วน เช่น สัดส่วนระหว่างผู้ซื้อและไม่ซื้อสินค้า วิธีกำหนดขนาดของกลุ่มตัวอย่างเพื่อการวิเคราะห์สัดส่วนมีรายละเอียด</a:t>
            </a:r>
            <a:r>
              <a:rPr lang="th-TH" sz="2400" b="1" dirty="0" smtClean="0"/>
              <a:t>ดังนี้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98502" y="3284984"/>
            <a:ext cx="2725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u="sng" dirty="0">
                <a:solidFill>
                  <a:srgbClr val="C00000"/>
                </a:solidFill>
              </a:rPr>
              <a:t>กรณีประชากรมีขนาด</a:t>
            </a:r>
            <a:r>
              <a:rPr lang="th-TH" sz="2800" b="1" u="sng" dirty="0" smtClean="0">
                <a:solidFill>
                  <a:srgbClr val="C00000"/>
                </a:solidFill>
              </a:rPr>
              <a:t>ใหญ่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สูตร-สัดส่วน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3277" y="3796120"/>
            <a:ext cx="2576898" cy="11445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75466" y="4797152"/>
            <a:ext cx="7500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 = </a:t>
            </a:r>
            <a:r>
              <a:rPr lang="th-TH" sz="2800" b="1" dirty="0" smtClean="0"/>
              <a:t>ขนาดของกลุ่มตัวอย่าง</a:t>
            </a:r>
            <a:endParaRPr lang="en-US" sz="2800" b="1" dirty="0" smtClean="0"/>
          </a:p>
          <a:p>
            <a:r>
              <a:rPr lang="en-US" sz="2800" b="1" dirty="0" smtClean="0"/>
              <a:t>Z = </a:t>
            </a:r>
            <a:r>
              <a:rPr lang="th-TH" sz="2800" b="1" dirty="0" smtClean="0"/>
              <a:t>คะแนนมาตรฐานตามระดับความเชื่อมั่น (จากตารางแจกแจงแบบปกติ)</a:t>
            </a:r>
            <a:endParaRPr lang="en-US" sz="2800" b="1" dirty="0" smtClean="0"/>
          </a:p>
          <a:p>
            <a:r>
              <a:rPr lang="en-US" sz="2800" b="1" dirty="0" smtClean="0"/>
              <a:t>P = </a:t>
            </a:r>
            <a:r>
              <a:rPr lang="th-TH" sz="2800" b="1" dirty="0" smtClean="0"/>
              <a:t>สัดส่วนของประชากร</a:t>
            </a:r>
            <a:endParaRPr lang="en-US" sz="2800" b="1" dirty="0" smtClean="0"/>
          </a:p>
          <a:p>
            <a:r>
              <a:rPr lang="en-US" sz="2800" b="1" dirty="0" smtClean="0"/>
              <a:t>E = </a:t>
            </a:r>
            <a:r>
              <a:rPr lang="th-TH" sz="2800" b="1" dirty="0" smtClean="0"/>
              <a:t>ระดับความคลาดเคลื่อนที่ยอมรับได้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ตัวอย่าง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662" y="1857364"/>
            <a:ext cx="783099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/>
              <a:t>นักวิจัยการตลาดต้องการทราบร้อยละของผู้ใช้อินเทอร์เน็ตที่สั่งซื้อสินค้าผ่านอินเทอร์เน็ตในระยะ 90 วันที่ผ่านมา </a:t>
            </a:r>
            <a:endParaRPr lang="en-US" sz="2000" b="1" dirty="0" smtClean="0"/>
          </a:p>
          <a:p>
            <a:r>
              <a:rPr lang="th-TH" sz="2000" b="1" dirty="0" smtClean="0"/>
              <a:t>ที่ระดับความเชื่อมั่นร้อยละ 95 เนื่องจากเป็นการทดสอบแบบสองด้าน คือ มากกว่าหรือน้อยกว่า </a:t>
            </a:r>
            <a:endParaRPr lang="en-US" sz="2000" b="1" dirty="0" smtClean="0"/>
          </a:p>
          <a:p>
            <a:r>
              <a:rPr lang="th-TH" sz="2000" b="1" dirty="0" smtClean="0"/>
              <a:t>ดังนั้นค่าความเชื่อมั่น ร้อยละ 95 เมื่อเปิดตารางแจกแจงปกติพบว่าค่า </a:t>
            </a:r>
            <a:r>
              <a:rPr lang="en-US" sz="2000" b="1" dirty="0" smtClean="0"/>
              <a:t>Z </a:t>
            </a:r>
            <a:r>
              <a:rPr lang="th-TH" sz="2000" b="1" dirty="0" smtClean="0"/>
              <a:t>(.</a:t>
            </a:r>
            <a:r>
              <a:rPr lang="th-TH" sz="2000" b="1" dirty="0"/>
              <a:t>95/2</a:t>
            </a:r>
            <a:r>
              <a:rPr lang="en-US" sz="2000" b="1" dirty="0"/>
              <a:t>= </a:t>
            </a:r>
            <a:r>
              <a:rPr lang="en-US" sz="2000" b="1" dirty="0" smtClean="0"/>
              <a:t>0.475</a:t>
            </a:r>
            <a:r>
              <a:rPr lang="th-TH" sz="2000" b="1" dirty="0" smtClean="0"/>
              <a:t>)</a:t>
            </a:r>
            <a:r>
              <a:rPr lang="en-US" sz="2000" b="1" dirty="0" smtClean="0"/>
              <a:t> </a:t>
            </a:r>
            <a:r>
              <a:rPr lang="th-TH" sz="2000" b="1" dirty="0" smtClean="0"/>
              <a:t>มีค่าเท่ากับ 1.96  </a:t>
            </a:r>
            <a:endParaRPr lang="en-US" sz="2000" b="1" dirty="0" smtClean="0"/>
          </a:p>
          <a:p>
            <a:r>
              <a:rPr lang="th-TH" sz="2000" b="1" dirty="0" smtClean="0"/>
              <a:t>โดยยอมรับความคลาดเคลื่อนได้ร้อยละ 10 และจากการวิจัยครั้งก่อนหน้าพบว่ามีผู้ใช้อินเทอร์เน็ตร้อยละ 60 </a:t>
            </a:r>
            <a:endParaRPr lang="en-US" sz="2000" b="1" dirty="0" smtClean="0"/>
          </a:p>
          <a:p>
            <a:r>
              <a:rPr lang="th-TH" sz="2000" b="1" dirty="0" smtClean="0"/>
              <a:t>ที่สั่งซื้อสินค้าผ่านอินเทอร์เน็ต สามารถคำนวณขนาดของตัวอย่างได้ดังนี้</a:t>
            </a:r>
            <a:endParaRPr lang="en-US" sz="2000" b="1" dirty="0" smtClean="0"/>
          </a:p>
        </p:txBody>
      </p:sp>
      <p:pic>
        <p:nvPicPr>
          <p:cNvPr id="17" name="Picture 16" descr="สูตร-สัดส่วน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643314"/>
            <a:ext cx="2423612" cy="1076507"/>
          </a:xfrm>
          <a:prstGeom prst="rect">
            <a:avLst/>
          </a:prstGeom>
        </p:spPr>
      </p:pic>
      <p:pic>
        <p:nvPicPr>
          <p:cNvPr id="15" name="Picture 14" descr="9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4857760"/>
            <a:ext cx="4600000" cy="115238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673836" y="600055"/>
            <a:ext cx="6298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5.3.2 การกำหนดขนาดของกลุ่มตัวอย่างสำหรับตัวแปรแบบ 2 ค่า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57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1409206"/>
            <a:ext cx="4256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400"/>
              </a:spcBef>
              <a:spcAft>
                <a:spcPts val="0"/>
              </a:spcAft>
            </a:pPr>
            <a:r>
              <a:rPr lang="th-TH" sz="2800" b="1" u="sng" dirty="0">
                <a:solidFill>
                  <a:srgbClr val="C00000"/>
                </a:solidFill>
              </a:rPr>
              <a:t>กรณีประชากรมีขนาดเล็กและทราบจำนวน</a:t>
            </a:r>
            <a:endParaRPr lang="en-US" sz="2800" b="1" u="sng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0600" y="1961978"/>
            <a:ext cx="2478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สูตรของ </a:t>
            </a:r>
            <a:r>
              <a:rPr lang="en-US" sz="2800" b="1" dirty="0" smtClean="0"/>
              <a:t>Taro Yamane</a:t>
            </a:r>
            <a:endParaRPr lang="th-TH" sz="2800" b="1" dirty="0" smtClean="0"/>
          </a:p>
        </p:txBody>
      </p:sp>
      <p:pic>
        <p:nvPicPr>
          <p:cNvPr id="18" name="Picture 17" descr="Tar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2971" y="2462502"/>
            <a:ext cx="2766620" cy="131583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87824" y="4051515"/>
            <a:ext cx="38988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n = </a:t>
            </a:r>
            <a:r>
              <a:rPr lang="th-TH" sz="3200" b="1" dirty="0" smtClean="0"/>
              <a:t>จำนวนตัวอย่างที่ใช้ในการวิจัย</a:t>
            </a:r>
            <a:endParaRPr lang="en-US" sz="3200" b="1" dirty="0" smtClean="0"/>
          </a:p>
          <a:p>
            <a:r>
              <a:rPr lang="en-US" sz="3200" b="1" dirty="0" smtClean="0"/>
              <a:t>N = </a:t>
            </a:r>
            <a:r>
              <a:rPr lang="th-TH" sz="3200" b="1" dirty="0" smtClean="0"/>
              <a:t>จำนวนประชากร</a:t>
            </a:r>
            <a:endParaRPr lang="en-US" sz="3200" b="1" dirty="0" smtClean="0"/>
          </a:p>
          <a:p>
            <a:r>
              <a:rPr lang="en-US" sz="3200" b="1" dirty="0" smtClean="0"/>
              <a:t>e = </a:t>
            </a:r>
            <a:r>
              <a:rPr lang="th-TH" sz="3200" b="1" dirty="0" smtClean="0"/>
              <a:t>ระดับความคลาดเคลื่อน</a:t>
            </a:r>
            <a:endParaRPr lang="en-US" sz="32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673836" y="600055"/>
            <a:ext cx="6298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5.3.2 การกำหนดขนาดของกลุ่มตัวอย่างสำหรับตัวแปรแบบ 2 ค่า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34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ตัวอย่าง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8492" y="1866428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นักวิจัยการตลาดต้องการศึกษาสัดส่วนของผู้ตัดสินใจซื้อและไม่ซื้อจักรยานเพื่อออกกำลังกาย จากข้อมูลพบว่าในประเทศไทยมีผู้ใช้จักรยานเพื่อออกกำลังกายจำนวน 140,000 คน นักวิจัยการตลาดกำหนดระดับความคลาดเคลื่อนไม่เกินร้อยละ 5 สามารถคำนวณขนาดของตัวอย่างได้ดังนี้</a:t>
            </a:r>
            <a:endParaRPr lang="en-US" sz="2400" dirty="0"/>
          </a:p>
        </p:txBody>
      </p:sp>
      <p:pic>
        <p:nvPicPr>
          <p:cNvPr id="16" name="Picture 15" descr="39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573016"/>
            <a:ext cx="4771429" cy="13809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73836" y="600055"/>
            <a:ext cx="6298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5.3.2 การกำหนดขนาดของกลุ่มตัวอย่างสำหรับตัวแปรแบบ 2 ค่า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386598"/>
            <a:ext cx="3212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สูตรของ </a:t>
            </a:r>
            <a:r>
              <a:rPr lang="en-US" sz="2800" b="1" dirty="0" err="1"/>
              <a:t>Krejcie</a:t>
            </a:r>
            <a:r>
              <a:rPr lang="en-US" sz="2800" b="1" dirty="0"/>
              <a:t> </a:t>
            </a:r>
            <a:r>
              <a:rPr lang="th-TH" sz="2800" b="1" dirty="0"/>
              <a:t>และ </a:t>
            </a:r>
            <a:r>
              <a:rPr lang="en-US" sz="2800" b="1" dirty="0"/>
              <a:t>Morgan </a:t>
            </a:r>
            <a:endParaRPr lang="th-TH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73836" y="600055"/>
            <a:ext cx="6298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5.3.2 การกำหนดขนาดของกลุ่มตัวอย่างสำหรับตัวแปรแบบ 2 ค่า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901181" cy="413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rejcie Morga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88640"/>
            <a:ext cx="6942858" cy="6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88501" y="600055"/>
            <a:ext cx="6583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5.3.3 การกำหนดขนาดของกลุ่มตัวอย่างสำหรับตัวแปรแบบต่อเนื่อง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73" name="TextBox 172"/>
          <p:cNvSpPr txBox="1"/>
          <p:nvPr/>
        </p:nvSpPr>
        <p:spPr>
          <a:xfrm>
            <a:off x="1196217" y="5429264"/>
            <a:ext cx="6832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5.3.2 การกำหนดขนาดของกลุ่มตัวอย่างโดยไม่อ้างอิงจำนวนประชากร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24969" y="3112833"/>
            <a:ext cx="5174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ความแตกต่างของประชากร </a:t>
            </a:r>
            <a:r>
              <a:rPr lang="en-US" sz="2400" b="1" dirty="0" smtClean="0"/>
              <a:t>(Variance or heterogeneity)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ค่าความคลาดเคลื่อนที่ยอมรับได้ </a:t>
            </a:r>
            <a:r>
              <a:rPr lang="en-US" sz="2400" b="1" dirty="0" smtClean="0"/>
              <a:t>(Acceptable error)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ระดับความเชื่อมั่น </a:t>
            </a:r>
            <a:r>
              <a:rPr lang="en-US" sz="2400" b="1" dirty="0" smtClean="0"/>
              <a:t>(Confidence level)</a:t>
            </a:r>
            <a:r>
              <a:rPr lang="th-TH" sz="2400" dirty="0" smtClean="0"/>
              <a:t> </a:t>
            </a:r>
            <a:endParaRPr lang="th-TH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99744" y="1459380"/>
            <a:ext cx="79207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/>
              <a:t>ตัวแปรแบบต่อเนื่อง (</a:t>
            </a:r>
            <a:r>
              <a:rPr lang="en-US" sz="2400" b="1" dirty="0"/>
              <a:t>Continuous variable)</a:t>
            </a:r>
            <a:r>
              <a:rPr lang="th-TH" sz="2400" b="1" dirty="0"/>
              <a:t> หมายถึง ตัวแปรที่มีค่าต่อเนื่องกันตลอดภายในช่วงใดช่วงหนึ่งและสามารถแสดงลำดับได้ เช่น น้ำหนัก ความสูง การวิเคราะห์ตัวแปรแบบต่อเนื่องที่สำคัญได้แก่ การวิเคราะห์ค่าเฉลี่ย ปัจจัยที่ส่งผลต่อขนาดของกลุ่มตัวอย่างเพื่อการวิเคราะห์ค่าเฉลี่ยมี</a:t>
            </a:r>
            <a:r>
              <a:rPr lang="th-TH" sz="2400" b="1" dirty="0" smtClean="0"/>
              <a:t>ดังนี้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755034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สูตรของ </a:t>
            </a:r>
            <a:r>
              <a:rPr lang="en-US" sz="3200" b="1" dirty="0" smtClean="0">
                <a:solidFill>
                  <a:srgbClr val="C00000"/>
                </a:solidFill>
              </a:rPr>
              <a:t>Cochran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3429000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 = </a:t>
            </a:r>
            <a:r>
              <a:rPr lang="th-TH" sz="2400" b="1" dirty="0" smtClean="0"/>
              <a:t>ขนาดของกลุ่มตัวอย่าง</a:t>
            </a:r>
            <a:endParaRPr lang="en-US" sz="2400" b="1" dirty="0" smtClean="0"/>
          </a:p>
          <a:p>
            <a:r>
              <a:rPr lang="en-US" sz="2400" b="1" dirty="0" smtClean="0"/>
              <a:t>Z = </a:t>
            </a:r>
            <a:r>
              <a:rPr lang="th-TH" sz="2400" b="1" dirty="0" smtClean="0"/>
              <a:t>คะแนนมาตรฐานตามระดับความเชื่อมั่น (จากตารางแจกแจงแบบปกติ)</a:t>
            </a:r>
            <a:endParaRPr lang="en-US" sz="2400" b="1" dirty="0" smtClean="0"/>
          </a:p>
          <a:p>
            <a:r>
              <a:rPr lang="en-US" sz="2400" b="1" dirty="0" smtClean="0"/>
              <a:t>σ = </a:t>
            </a:r>
            <a:r>
              <a:rPr lang="th-TH" sz="2400" b="1" dirty="0" smtClean="0"/>
              <a:t>ความเบี่ยงเบนมาตรฐานของประชากร</a:t>
            </a:r>
            <a:endParaRPr lang="en-US" sz="2400" b="1" dirty="0" smtClean="0"/>
          </a:p>
          <a:p>
            <a:r>
              <a:rPr lang="en-US" sz="2400" b="1" dirty="0" smtClean="0"/>
              <a:t>E = </a:t>
            </a:r>
            <a:r>
              <a:rPr lang="th-TH" sz="2400" b="1" dirty="0" smtClean="0"/>
              <a:t>ระดับความคลาดเคลื่อนที่ยอมรับได้</a:t>
            </a:r>
            <a:endParaRPr lang="en-US" sz="2400" b="1" dirty="0" smtClean="0"/>
          </a:p>
        </p:txBody>
      </p:sp>
      <p:pic>
        <p:nvPicPr>
          <p:cNvPr id="19" name="Picture 18" descr="สูตร-ค่าเฉลี่ย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3044" y="2054175"/>
            <a:ext cx="1766685" cy="11967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88501" y="600055"/>
            <a:ext cx="6583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5.3.3 การกำหนดขนาดของกลุ่มตัวอย่างสำหรับตัวแปรแบบต่อเนื่อง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478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ข้อดีและข้อด้อยของการเก็บข้อมูลแบบสำมะโนและแบบสุ่มตัวอย่าง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38464" y="600055"/>
            <a:ext cx="2946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5.1.1 แนวคิดการสุ่มตัวอย่าง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43608" y="2204864"/>
          <a:ext cx="7704856" cy="2979420"/>
        </p:xfrm>
        <a:graphic>
          <a:graphicData uri="http://schemas.openxmlformats.org/drawingml/2006/table">
            <a:tbl>
              <a:tblPr/>
              <a:tblGrid>
                <a:gridCol w="1584176"/>
                <a:gridCol w="2656828"/>
                <a:gridCol w="346385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รูปแบบการเก็บข้อมูล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ข้อดี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ข้อด้อย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การสำมะโน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มั่นใจว่าข้อมูลที่ได้เป็น</a:t>
                      </a: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ตัวแทน</a:t>
                      </a:r>
                      <a:b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</a:b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    ของ</a:t>
                      </a: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ประชากร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มีความแม่นยำในการเปรียบเทียบ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มีความยุ่งยากในการจัดทำ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ใช้เวลาในการเก็บข้อมูลมาก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ค่าใช้จ่ายสูง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100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การสุ่มตัวอย่าง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มีค่าใช้จ่ายต่ำกว่า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ประหยัดเวลา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ข้อมูลอาจไม่ได้เป็น</a:t>
                      </a: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ตัวแทน</a:t>
                      </a:r>
                      <a:b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</a:br>
                      <a:r>
                        <a:rPr lang="th-TH" sz="1400" b="1" baseline="0" dirty="0" smtClean="0">
                          <a:latin typeface="Angsana New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ของ</a:t>
                      </a: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ประชากรทั้งหมด 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  <a:p>
                      <a:pPr marL="36000" lvl="0" indent="-216000" algn="l">
                        <a:lnSpc>
                          <a:spcPts val="3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มีความแม่นยำน้อยในการ</a:t>
                      </a: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เปรียบเทียบ</a:t>
                      </a:r>
                      <a:b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</a:br>
                      <a:r>
                        <a:rPr lang="th-TH" sz="1400" b="1" dirty="0" smtClean="0">
                          <a:latin typeface="Angsana New"/>
                          <a:ea typeface="Calibri"/>
                          <a:cs typeface="Times New Roman"/>
                        </a:rPr>
                        <a:t>    ข้อมูล</a:t>
                      </a:r>
                      <a:r>
                        <a:rPr lang="th-TH" sz="1400" b="1" dirty="0">
                          <a:latin typeface="Angsana New"/>
                          <a:ea typeface="Calibri"/>
                          <a:cs typeface="Times New Roman"/>
                        </a:rPr>
                        <a:t>ในการ</a:t>
                      </a:r>
                      <a:endParaRPr lang="en-US" sz="1600" b="1" dirty="0">
                        <a:latin typeface="Angsana New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955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ตัวอย่าง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9" name="Picture 18" descr="สูตร-ค่าเฉลี่ย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643314"/>
            <a:ext cx="1766685" cy="11967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7224" y="1857364"/>
            <a:ext cx="80554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/>
              <a:t>นักวิจัยการตลาดต้องการทราบค่าใช้จ่ายเฉลี่ยในการท่องเที่ยวประเทศไทยของนักท่องเที่ยวชาวจีน </a:t>
            </a:r>
          </a:p>
          <a:p>
            <a:r>
              <a:rPr lang="th-TH" sz="2000" b="1" dirty="0" smtClean="0"/>
              <a:t>ที่ระดับความเชื่อมั่นร้อยละ 95 เนื่องจากเป็นการทดสอบแบบสองด้าน </a:t>
            </a:r>
          </a:p>
          <a:p>
            <a:r>
              <a:rPr lang="th-TH" sz="2000" b="1" dirty="0" smtClean="0"/>
              <a:t>คือ มากกว่าหรือน้อยกว่า ดังนั้นค่าความเชื่อมั่น .95/2</a:t>
            </a:r>
            <a:r>
              <a:rPr lang="en-US" sz="2000" b="1" dirty="0" smtClean="0"/>
              <a:t>= 0.475</a:t>
            </a:r>
            <a:r>
              <a:rPr lang="th-TH" sz="2000" b="1" dirty="0" smtClean="0"/>
              <a:t> เมื่อเปิดตารางแจกแจงปกติพบว่าค่า </a:t>
            </a:r>
            <a:r>
              <a:rPr lang="en-US" sz="2000" b="1" dirty="0" smtClean="0"/>
              <a:t>Z </a:t>
            </a:r>
            <a:r>
              <a:rPr lang="th-TH" sz="2000" b="1" dirty="0" smtClean="0"/>
              <a:t>มีค่าเท่ากับ 1.96  </a:t>
            </a:r>
          </a:p>
          <a:p>
            <a:r>
              <a:rPr lang="th-TH" sz="2000" b="1" dirty="0" smtClean="0"/>
              <a:t>กำหนดความคลาดเคลื่อนน้อยกว่า 5,000 บาท จากงานวิจัยเดิมพบว่ามีส่วนเบี่ยงเบนมาตรฐานเท่ากับ </a:t>
            </a:r>
            <a:r>
              <a:rPr lang="en-US" sz="2000" b="1" dirty="0" smtClean="0"/>
              <a:t>30</a:t>
            </a:r>
            <a:r>
              <a:rPr lang="th-TH" sz="2000" b="1" dirty="0" smtClean="0"/>
              <a:t>,000 บาท </a:t>
            </a:r>
          </a:p>
          <a:p>
            <a:r>
              <a:rPr lang="th-TH" sz="2000" b="1" dirty="0" smtClean="0"/>
              <a:t>สามารถคำนวณขนาดของตัวอย่างได้ดังนี้</a:t>
            </a:r>
            <a:endParaRPr lang="th-TH" sz="2000" b="1" dirty="0"/>
          </a:p>
        </p:txBody>
      </p:sp>
      <p:pic>
        <p:nvPicPr>
          <p:cNvPr id="15" name="Picture 14" descr="13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4865149"/>
            <a:ext cx="5595116" cy="170712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88501" y="600055"/>
            <a:ext cx="6583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5.3.3 การกำหนดขนาดของกลุ่มตัวอย่างสำหรับตัวแปรแบบต่อเนื่อง</a:t>
            </a:r>
            <a:endParaRPr lang="th-TH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8108" y="600055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>
                <a:solidFill>
                  <a:schemeClr val="bg1"/>
                </a:solidFill>
              </a:rPr>
              <a:t>5.3.4 การกำหนดขนาดของกลุ่มตัวอย่างสำหรับตัวแปรทางเลือกแบบลิ</a:t>
            </a:r>
            <a:r>
              <a:rPr lang="th-TH" sz="2800" b="1" dirty="0" err="1">
                <a:solidFill>
                  <a:schemeClr val="bg1"/>
                </a:solidFill>
              </a:rPr>
              <a:t>เคิร์ท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7679" y="1283276"/>
            <a:ext cx="7332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</a:t>
            </a:r>
            <a:r>
              <a:rPr lang="th-TH" sz="2400" b="1" dirty="0"/>
              <a:t>ทำวิจัยการตลาดในปัจจุบันนิยมใช้ทางเลือกคำตอบแบบลิ</a:t>
            </a:r>
            <a:r>
              <a:rPr lang="th-TH" sz="2400" b="1" dirty="0" err="1"/>
              <a:t>เคิร์ท</a:t>
            </a:r>
            <a:r>
              <a:rPr lang="th-TH" sz="2400" b="1" dirty="0"/>
              <a:t> </a:t>
            </a:r>
            <a:endParaRPr lang="th-TH" sz="2400" b="1" dirty="0" smtClean="0"/>
          </a:p>
          <a:p>
            <a:r>
              <a:rPr lang="th-TH" sz="2400" b="1" dirty="0" smtClean="0"/>
              <a:t>เช่น </a:t>
            </a:r>
            <a:r>
              <a:rPr lang="th-TH" sz="2400" b="1" dirty="0"/>
              <a:t>1</a:t>
            </a:r>
            <a:r>
              <a:rPr lang="en-US" sz="2400" b="1" dirty="0"/>
              <a:t>=</a:t>
            </a:r>
            <a:r>
              <a:rPr lang="th-TH" sz="2400" b="1" dirty="0"/>
              <a:t>น้อยที่สุด 2</a:t>
            </a:r>
            <a:r>
              <a:rPr lang="en-US" sz="2400" b="1" dirty="0"/>
              <a:t>=</a:t>
            </a:r>
            <a:r>
              <a:rPr lang="th-TH" sz="2400" b="1" dirty="0"/>
              <a:t>น้อย 3</a:t>
            </a:r>
            <a:r>
              <a:rPr lang="en-US" sz="2400" b="1" dirty="0"/>
              <a:t>=</a:t>
            </a:r>
            <a:r>
              <a:rPr lang="th-TH" sz="2400" b="1" dirty="0"/>
              <a:t>ปานกลาง 4</a:t>
            </a:r>
            <a:r>
              <a:rPr lang="en-US" sz="2400" b="1" dirty="0"/>
              <a:t>=</a:t>
            </a:r>
            <a:r>
              <a:rPr lang="th-TH" sz="2400" b="1" dirty="0"/>
              <a:t>มาก 5</a:t>
            </a:r>
            <a:r>
              <a:rPr lang="en-US" sz="2400" b="1" dirty="0"/>
              <a:t>=</a:t>
            </a:r>
            <a:r>
              <a:rPr lang="th-TH" sz="2400" b="1" dirty="0"/>
              <a:t>มากที่สุด </a:t>
            </a:r>
            <a:endParaRPr lang="th-TH" sz="2400" b="1" dirty="0" smtClean="0"/>
          </a:p>
          <a:p>
            <a:r>
              <a:rPr lang="en-US" sz="2400" b="1" dirty="0" smtClean="0"/>
              <a:t>Bartlett</a:t>
            </a:r>
            <a:r>
              <a:rPr lang="en-US" sz="2400" b="1" dirty="0"/>
              <a:t>, </a:t>
            </a:r>
            <a:r>
              <a:rPr lang="en-US" sz="2400" b="1" dirty="0" err="1"/>
              <a:t>Kotrlik</a:t>
            </a:r>
            <a:r>
              <a:rPr lang="en-US" sz="2400" b="1" dirty="0"/>
              <a:t> &amp; Higgins (</a:t>
            </a:r>
            <a:r>
              <a:rPr lang="th-TH" sz="2400" b="1" dirty="0"/>
              <a:t>2001 </a:t>
            </a:r>
            <a:r>
              <a:rPr lang="en-US" sz="2400" b="1" dirty="0"/>
              <a:t>, p. </a:t>
            </a:r>
            <a:r>
              <a:rPr lang="th-TH" sz="2400" b="1" dirty="0"/>
              <a:t>45</a:t>
            </a:r>
            <a:r>
              <a:rPr lang="en-US" sz="2400" b="1" dirty="0"/>
              <a:t>) </a:t>
            </a:r>
            <a:r>
              <a:rPr lang="th-TH" sz="2400" b="1" dirty="0"/>
              <a:t>ได้ประยุกต์โดยใช้สูตรของ </a:t>
            </a:r>
            <a:r>
              <a:rPr lang="en-US" sz="2400" b="1" dirty="0"/>
              <a:t>Cochran </a:t>
            </a:r>
            <a:endParaRPr lang="th-TH" sz="2400" b="1" dirty="0" smtClean="0"/>
          </a:p>
          <a:p>
            <a:r>
              <a:rPr lang="th-TH" sz="2400" b="1" dirty="0" smtClean="0"/>
              <a:t>โดย</a:t>
            </a:r>
            <a:r>
              <a:rPr lang="th-TH" sz="2400" b="1" dirty="0"/>
              <a:t>ใช้ค่าส่วนเบี่ยงเบนมาตรฐานและความคลาดเคลื่อนโดยพิจารณาจากจำนวน</a:t>
            </a:r>
            <a:r>
              <a:rPr lang="th-TH" sz="2400" b="1" dirty="0" smtClean="0"/>
              <a:t>ทางเลือก</a:t>
            </a:r>
          </a:p>
          <a:p>
            <a:r>
              <a:rPr lang="th-TH" sz="2400" b="1" dirty="0" smtClean="0"/>
              <a:t>แบบ</a:t>
            </a:r>
            <a:r>
              <a:rPr lang="th-TH" sz="2400" b="1" dirty="0"/>
              <a:t>ลิ</a:t>
            </a:r>
            <a:r>
              <a:rPr lang="th-TH" sz="2400" b="1" dirty="0" err="1"/>
              <a:t>เคิร์ท</a:t>
            </a:r>
            <a:r>
              <a:rPr lang="th-TH" sz="2400" b="1" dirty="0" smtClean="0"/>
              <a:t>ดังนี้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080" y="3284984"/>
            <a:ext cx="6919560" cy="321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1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8108" y="600055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>
                <a:solidFill>
                  <a:schemeClr val="bg1"/>
                </a:solidFill>
              </a:rPr>
              <a:t>5.3.4 การกำหนดขนาดของกลุ่มตัวอย่างสำหรับตัวแปรทางเลือกแบบลิ</a:t>
            </a:r>
            <a:r>
              <a:rPr lang="th-TH" sz="2800" b="1" dirty="0" err="1">
                <a:solidFill>
                  <a:schemeClr val="bg1"/>
                </a:solidFill>
              </a:rPr>
              <a:t>เคิร์ท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412776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</a:rPr>
              <a:t>ตัวอย่าง </a:t>
            </a:r>
            <a:endParaRPr lang="th-TH" sz="2400" b="1" dirty="0" smtClean="0">
              <a:solidFill>
                <a:srgbClr val="C00000"/>
              </a:solidFill>
            </a:endParaRPr>
          </a:p>
          <a:p>
            <a:r>
              <a:rPr lang="th-TH" sz="2400" dirty="0" smtClean="0"/>
              <a:t>นักวิจัย</a:t>
            </a:r>
            <a:r>
              <a:rPr lang="th-TH" sz="2400" dirty="0"/>
              <a:t>การตลาดสร้างแบบสอบถามแบบมีทางเลือก 5 ระดับ ต้องการหาขนาดของกลุ่มตัวอย่างเพื่อเก็บรวบรวมข้อมูล โดยกำหนดระดับความเชื่อมั่นร้อยละ 95 (</a:t>
            </a:r>
            <a:r>
              <a:rPr lang="en-US" sz="2400" dirty="0"/>
              <a:t>Z = 1.96</a:t>
            </a:r>
            <a:r>
              <a:rPr lang="th-TH" sz="2400" dirty="0"/>
              <a:t>) ส่วนเบี่ยงเบนมาตรฐาน </a:t>
            </a:r>
            <a:r>
              <a:rPr lang="en-US" sz="2400" dirty="0"/>
              <a:t>= </a:t>
            </a:r>
            <a:r>
              <a:rPr lang="th-TH" sz="2400" dirty="0"/>
              <a:t>4</a:t>
            </a:r>
            <a:r>
              <a:rPr lang="en-US" sz="2400" dirty="0"/>
              <a:t> (+/-2SD) </a:t>
            </a:r>
            <a:r>
              <a:rPr lang="th-TH" sz="2400" dirty="0"/>
              <a:t>ความเบี่ยงเบนมาตรฐานของทางเลือก 5 ระดับ </a:t>
            </a:r>
            <a:r>
              <a:rPr lang="en-US" sz="2400" dirty="0"/>
              <a:t>=  </a:t>
            </a:r>
            <a:r>
              <a:rPr lang="th-TH" sz="2400" dirty="0"/>
              <a:t>จำนวนระดับหารด้วยจำนวนส่วนเบี่ยงเบนมาตรฐาน </a:t>
            </a:r>
            <a:r>
              <a:rPr lang="en-US" sz="2400" dirty="0"/>
              <a:t>(5/4 = 1.25) </a:t>
            </a:r>
            <a:r>
              <a:rPr lang="th-TH" sz="2400" dirty="0"/>
              <a:t>เมื่อกำหนดระดับความคลาดเคลื่อนที่ยอมรับได้เท่ากับร้อยละ 5 ที่ค่าเฉลี่ย 3.0 ดังนั้น ระดับความคลาดเคลื่อนที่ยอมรับได้เท่ากับ </a:t>
            </a:r>
            <a:endParaRPr lang="th-TH" sz="2400" dirty="0" smtClean="0"/>
          </a:p>
          <a:p>
            <a:r>
              <a:rPr lang="th-TH" sz="2400" dirty="0" smtClean="0"/>
              <a:t>0.05</a:t>
            </a:r>
            <a:r>
              <a:rPr lang="en-US" sz="2400" dirty="0"/>
              <a:t>X3.0 = .15 </a:t>
            </a:r>
            <a:r>
              <a:rPr lang="th-TH" sz="2400" dirty="0"/>
              <a:t>สามารถคำนวณขนาดของกลุ่มตัวอย่างได้</a:t>
            </a:r>
            <a:r>
              <a:rPr lang="th-TH" sz="2400" dirty="0" smtClean="0"/>
              <a:t>ดังนี้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599" y="4005064"/>
            <a:ext cx="3116850" cy="13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8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31783" y="600055"/>
            <a:ext cx="6540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5.3.5 การกำหนดขนาดของกลุ่มตัวอย่างแบบง่าย </a:t>
            </a:r>
            <a:r>
              <a:rPr lang="en-US" sz="2800" b="1" dirty="0" smtClean="0">
                <a:solidFill>
                  <a:schemeClr val="bg1"/>
                </a:solidFill>
              </a:rPr>
              <a:t>(Rules of thumb)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6006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การกำหนดขนาดของกลุ่มตัวอย่างแบบง่าย </a:t>
            </a:r>
            <a:r>
              <a:rPr lang="en-US" sz="2800" b="1" dirty="0" smtClean="0"/>
              <a:t>(Rules of thumb)</a:t>
            </a:r>
            <a:endParaRPr lang="th-TH" sz="2800" b="1" dirty="0" smtClean="0"/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1538" y="2000240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Burns and Bush  </a:t>
            </a:r>
            <a:r>
              <a:rPr lang="th-TH" sz="2400" b="1" dirty="0" smtClean="0"/>
              <a:t>ระบุว่า การสำรวจความคิดเห็นหรือประชามติ </a:t>
            </a:r>
            <a:r>
              <a:rPr lang="en-US" sz="2400" b="1" dirty="0" smtClean="0"/>
              <a:t>(Poll) </a:t>
            </a:r>
            <a:r>
              <a:rPr lang="th-TH" sz="2400" b="1" dirty="0" smtClean="0"/>
              <a:t>ควรใช้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</a:t>
            </a:r>
            <a:r>
              <a:rPr lang="th-TH" sz="2400" b="1" dirty="0" smtClean="0"/>
              <a:t>ตัวอย่างระหว่าง 1,000-1,200 ตัวอย่าง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Little </a:t>
            </a:r>
            <a:r>
              <a:rPr lang="th-TH" sz="2400" b="1" dirty="0" smtClean="0"/>
              <a:t>ระบุว่า การวิจัยเชิงสังคมศาสตร์และพฤติกรรมศาสตร์กลุ่มตัวอย่างขั้นต่ำต้อง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</a:t>
            </a:r>
            <a:r>
              <a:rPr lang="th-TH" sz="2400" b="1" dirty="0" smtClean="0"/>
              <a:t>ไม่น้อยกว่า 100 ตัวอย่าง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Bailey </a:t>
            </a:r>
            <a:r>
              <a:rPr lang="th-TH" sz="2400" b="1" dirty="0" smtClean="0"/>
              <a:t>ระบุว่า การคำนวณทางสถิติต้องมีตัวอย่างขั้นต่ำ 30 ตัวอย่าง อย่างไรก็ดี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 </a:t>
            </a:r>
            <a:r>
              <a:rPr lang="th-TH" sz="2400" b="1" dirty="0" smtClean="0"/>
              <a:t>จำนวนตัวอย่างไม่ควรน้อยกว่า 100 ตัวอย่างจึงจะเหมาะสม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en-US" sz="2400" b="1" dirty="0" err="1" smtClean="0"/>
              <a:t>Rocoe</a:t>
            </a:r>
            <a:r>
              <a:rPr lang="en-US" sz="2400" b="1" dirty="0" smtClean="0"/>
              <a:t> </a:t>
            </a:r>
            <a:r>
              <a:rPr lang="th-TH" sz="2400" b="1" dirty="0" smtClean="0"/>
              <a:t>ระบุว่า จำนวนตัวอย่างที่เหมาะสมควรอยู่ระหว่าง 30-500 ตัวอย่าง และหาก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</a:t>
            </a:r>
            <a:r>
              <a:rPr lang="th-TH" sz="2400" b="1" dirty="0" smtClean="0"/>
              <a:t>มีการแยกเก็บข้อมูลในกลุ่มตัวอย่างย่อย แต่ละกลุ่มต้องมีจำนวนไม่น้อยกว่า 30 ตัวอย่าง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Hair </a:t>
            </a:r>
            <a:r>
              <a:rPr lang="th-TH" sz="2400" b="1" dirty="0" smtClean="0"/>
              <a:t>ระบุว่า การวิจัยที่มีการเก็บตัวอย่างจากหลายกลุ่ม แต่ละกลุ่มต้องมีจำนวนตัวอย่าง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   </a:t>
            </a:r>
            <a:r>
              <a:rPr lang="th-TH" sz="2400" b="1" dirty="0" smtClean="0"/>
              <a:t>ไม่น้อยกว่า 50 ตัวอย่าง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85707" y="158156"/>
            <a:ext cx="5899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5.3 การกำหนดขนาดของกลุ่มตัวอย่าง (</a:t>
            </a:r>
            <a:r>
              <a:rPr lang="en-US" sz="3200" b="1" dirty="0" smtClean="0">
                <a:solidFill>
                  <a:schemeClr val="bg1"/>
                </a:solidFill>
              </a:rPr>
              <a:t>Sample size)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66947" y="600055"/>
            <a:ext cx="5705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</a:rPr>
              <a:t>5.3.</a:t>
            </a:r>
            <a:r>
              <a:rPr lang="th-TH" sz="2800" b="1" dirty="0" smtClean="0">
                <a:solidFill>
                  <a:schemeClr val="bg1"/>
                </a:solidFill>
              </a:rPr>
              <a:t>6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th-TH" sz="2800" b="1" dirty="0" smtClean="0">
                <a:solidFill>
                  <a:schemeClr val="bg1"/>
                </a:solidFill>
              </a:rPr>
              <a:t>การกำหนดขนาดตัวอย่างสำหรับการวิจัยเชิงคุณภาพ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31758" y="1295400"/>
            <a:ext cx="5171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การกำหนดขนาดตัวอย่างสำหรับการวิจัยเชิงคุณภาพ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4500562" y="5643578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h-TH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7833" y="2071678"/>
            <a:ext cx="797686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McDaniel and Gates </a:t>
            </a:r>
            <a:r>
              <a:rPr lang="th-TH" sz="2400" b="1" dirty="0" smtClean="0"/>
              <a:t>ระบุว่า ในการวิจัยเชิงคุณภาพการสัมภาษณ์กลุ่มตัวอย่างจำนวน </a:t>
            </a:r>
            <a:br>
              <a:rPr lang="th-TH" sz="2400" b="1" dirty="0" smtClean="0"/>
            </a:br>
            <a:r>
              <a:rPr lang="th-TH" sz="2400" b="1" dirty="0" smtClean="0"/>
              <a:t>    20-30 ตัวอย่าง รูปแบบของคำตอบจะเริ่มมีความคงที่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err="1" smtClean="0"/>
              <a:t>DePaulo</a:t>
            </a:r>
            <a:r>
              <a:rPr lang="th-TH" sz="2400" b="1" dirty="0" smtClean="0"/>
              <a:t> ระบุว่า การสัมภาษณ์กลุ่มตัวอย่างจำนวน 10 ตัวอย่างจะครอบคลุมถึงอุบัติการณ์</a:t>
            </a:r>
            <a:br>
              <a:rPr lang="th-TH" sz="2400" b="1" dirty="0" smtClean="0"/>
            </a:br>
            <a:r>
              <a:rPr lang="th-TH" sz="2400" b="1" dirty="0" smtClean="0"/>
              <a:t>     ร้อยละ 8</a:t>
            </a:r>
            <a:r>
              <a:rPr lang="en-US" sz="2400" b="1" dirty="0" smtClean="0"/>
              <a:t>0 </a:t>
            </a:r>
            <a:r>
              <a:rPr lang="th-TH" sz="2400" b="1" dirty="0" smtClean="0"/>
              <a:t>ของกลุ่มประชากร</a:t>
            </a:r>
            <a:r>
              <a:rPr lang="en-US" sz="2400" b="1" dirty="0" smtClean="0"/>
              <a:t> (Population incidence) </a:t>
            </a:r>
            <a:r>
              <a:rPr lang="th-TH" sz="2400" b="1" dirty="0" smtClean="0"/>
              <a:t>ที่ระดับความเชื่อมั่นร้อยละ </a:t>
            </a:r>
            <a:r>
              <a:rPr lang="en-US" sz="2400" b="1" dirty="0" smtClean="0"/>
              <a:t>9</a:t>
            </a:r>
            <a:r>
              <a:rPr lang="th-TH" sz="2400" b="1" dirty="0" smtClean="0"/>
              <a:t>0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Ritchie, Lewis, and Elam </a:t>
            </a:r>
            <a:r>
              <a:rPr lang="th-TH" sz="2400" b="1" dirty="0" smtClean="0"/>
              <a:t>ให้แนวทางในการกำหนดกลุ่มตัวอย่างสำหรับการวิจัยเชิงคุณภาพ </a:t>
            </a:r>
          </a:p>
          <a:p>
            <a:r>
              <a:rPr lang="th-TH" sz="2400" b="1" dirty="0" smtClean="0"/>
              <a:t>   โดยพิจารณาจากการเกิดขึ้นของข้อมูลใหม่ </a:t>
            </a:r>
            <a:r>
              <a:rPr lang="en-US" sz="2400" b="1" dirty="0" smtClean="0"/>
              <a:t>(New evidence) </a:t>
            </a:r>
            <a:r>
              <a:rPr lang="th-TH" sz="2400" b="1" dirty="0" smtClean="0"/>
              <a:t>โดยสัมภาษณ์กลุ่มตัวอย่างขั้นต้น</a:t>
            </a:r>
            <a:br>
              <a:rPr lang="th-TH" sz="2400" b="1" dirty="0" smtClean="0"/>
            </a:br>
            <a:r>
              <a:rPr lang="th-TH" sz="2400" b="1" dirty="0" smtClean="0"/>
              <a:t>    จำนวน 10 ตัวอย่าง หากสัมภาษณ์ครบจำนวน 10 ตัวอย่าง และพบว่ามีประเด็นใหม่ ๆ </a:t>
            </a:r>
            <a:br>
              <a:rPr lang="th-TH" sz="2400" b="1" dirty="0" smtClean="0"/>
            </a:br>
            <a:r>
              <a:rPr lang="th-TH" sz="2400" b="1" dirty="0" smtClean="0"/>
              <a:t>    ให้สัมภาษณ์เพิ่มเติมอีก 10 ตัวอย่าง 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5 การสุ่มตัวอย่างและการกำหนดขนาดของกลุ่มตัวอย่าง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672" y="2132856"/>
            <a:ext cx="62408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th-TH" sz="2800" b="1" dirty="0" smtClean="0"/>
              <a:t>ขั้นตอน</a:t>
            </a:r>
            <a:r>
              <a:rPr lang="th-TH" sz="2800" b="1" dirty="0"/>
              <a:t>การระบุประชากร</a:t>
            </a:r>
            <a:r>
              <a:rPr lang="th-TH" sz="2800" b="1" dirty="0" smtClean="0"/>
              <a:t>เป้าหมาย</a:t>
            </a:r>
          </a:p>
          <a:p>
            <a:pPr marL="514350" indent="-514350">
              <a:buAutoNum type="arabicParenR"/>
            </a:pPr>
            <a:r>
              <a:rPr lang="th-TH" sz="2800" b="1" dirty="0" smtClean="0"/>
              <a:t>ขั้นตอน</a:t>
            </a:r>
            <a:r>
              <a:rPr lang="th-TH" sz="2800" b="1" dirty="0"/>
              <a:t>การจัดทำกรอบการสุ่ม</a:t>
            </a:r>
            <a:r>
              <a:rPr lang="th-TH" sz="2800" b="1" dirty="0" smtClean="0"/>
              <a:t>ตัวอย่าง</a:t>
            </a:r>
          </a:p>
          <a:p>
            <a:pPr marL="514350" indent="-514350">
              <a:buAutoNum type="arabicParenR"/>
            </a:pPr>
            <a:r>
              <a:rPr lang="th-TH" sz="2800" b="1" dirty="0"/>
              <a:t>ขั้นตอนการระบุวิธีสุ่มตัวอย่าง</a:t>
            </a:r>
            <a:r>
              <a:rPr lang="th-TH" sz="2800" dirty="0"/>
              <a:t> </a:t>
            </a:r>
            <a:endParaRPr lang="th-TH" sz="2800" dirty="0" smtClean="0"/>
          </a:p>
          <a:p>
            <a:pPr marL="514350" indent="-514350">
              <a:buAutoNum type="arabicParenR"/>
            </a:pPr>
            <a:r>
              <a:rPr lang="th-TH" sz="2800" b="1" dirty="0"/>
              <a:t>ขั้นตอนการกำหนดจำนวนตัวอย่าง</a:t>
            </a:r>
            <a:r>
              <a:rPr lang="th-TH" sz="2800" dirty="0"/>
              <a:t> </a:t>
            </a:r>
            <a:endParaRPr lang="th-TH" sz="2800" dirty="0" smtClean="0"/>
          </a:p>
          <a:p>
            <a:pPr marL="514350" indent="-514350">
              <a:buAutoNum type="arabicParenR"/>
            </a:pPr>
            <a:r>
              <a:rPr lang="th-TH" sz="2800" b="1" dirty="0"/>
              <a:t>ขั้นตอนการสุ่มตัวอย่าง</a:t>
            </a:r>
            <a:r>
              <a:rPr lang="th-TH" sz="2800" dirty="0"/>
              <a:t> </a:t>
            </a:r>
            <a:endParaRPr lang="th-TH" sz="2800" dirty="0" smtClean="0"/>
          </a:p>
          <a:p>
            <a:pPr marL="514350" indent="-514350">
              <a:buAutoNum type="arabicParenR"/>
            </a:pPr>
            <a:r>
              <a:rPr lang="th-TH" sz="2800" b="1" dirty="0"/>
              <a:t>ขั้นตอนการเก็บรวบรวมข้อมูล</a:t>
            </a:r>
            <a:r>
              <a:rPr lang="th-TH" sz="2800" dirty="0"/>
              <a:t> </a:t>
            </a:r>
            <a:endParaRPr lang="th-TH" sz="2800" dirty="0" smtClean="0"/>
          </a:p>
          <a:p>
            <a:pPr marL="514350" indent="-514350">
              <a:buAutoNum type="arabicParenR"/>
            </a:pPr>
            <a:r>
              <a:rPr lang="th-TH" sz="2800" b="1" dirty="0"/>
              <a:t>ขั้นตอนการจัดการกับความคลาดเคลื่อนจากการเก็บข้อมูล</a:t>
            </a:r>
            <a:r>
              <a:rPr lang="th-TH" sz="2800" dirty="0"/>
              <a:t> </a:t>
            </a:r>
            <a:endParaRPr lang="th-TH" sz="2800" dirty="0" smtClean="0"/>
          </a:p>
          <a:p>
            <a:pPr marL="514350" indent="-514350">
              <a:buAutoNum type="arabicParenR"/>
            </a:pPr>
            <a:r>
              <a:rPr lang="th-TH" sz="2800" b="1" dirty="0" smtClean="0"/>
              <a:t> </a:t>
            </a:r>
            <a:r>
              <a:rPr lang="th-TH" sz="2800" dirty="0" smtClean="0"/>
              <a:t> </a:t>
            </a:r>
            <a:r>
              <a:rPr lang="th-TH" sz="2800" b="1" dirty="0"/>
              <a:t>ขั้นตอนการวิเคราะห์ข้อมูลเพื่อนำไปใช้ตัดสินใจ</a:t>
            </a:r>
            <a:r>
              <a:rPr lang="th-TH" sz="2800" dirty="0"/>
              <a:t> 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296273" y="600055"/>
            <a:ext cx="3688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</a:t>
            </a:r>
            <a:r>
              <a:rPr lang="en-GB" sz="2800" b="1" dirty="0" smtClean="0">
                <a:solidFill>
                  <a:schemeClr val="bg1"/>
                </a:solidFill>
              </a:rPr>
              <a:t>2</a:t>
            </a:r>
            <a:r>
              <a:rPr lang="th-TH" sz="2800" b="1" dirty="0" smtClean="0">
                <a:solidFill>
                  <a:schemeClr val="bg1"/>
                </a:solidFill>
              </a:rPr>
              <a:t> กระบวนการเก็บรวบรวมข้อมูล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340768"/>
            <a:ext cx="4003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/>
              <a:t>กระบวนการเก็บรวบรวมข้อมูล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3583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78254"/>
            <a:ext cx="7240343" cy="59911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825" y="116632"/>
            <a:ext cx="3155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/>
              <a:t>กระบวนการเก็บรวบรวมข้อมูล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1922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649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1. กรอบการสุ่มตัวอย่างเป็นกลุ่มย่อยของประชากร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38566" y="600055"/>
            <a:ext cx="374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5.1.3 ปัญหาของกรอบการสุ่มตัวอย่าง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3086312" y="2477561"/>
            <a:ext cx="2637816" cy="2637884"/>
          </a:xfrm>
          <a:prstGeom prst="ellipse">
            <a:avLst/>
          </a:prstGeom>
          <a:solidFill>
            <a:srgbClr val="D8D8D8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3409723" y="3121090"/>
            <a:ext cx="1990994" cy="1991046"/>
          </a:xfrm>
          <a:prstGeom prst="ellipse">
            <a:avLst/>
          </a:prstGeom>
          <a:solidFill>
            <a:srgbClr val="0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813329" y="2420888"/>
            <a:ext cx="11837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ประชากรเป้าหมาย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721144" y="3789040"/>
            <a:ext cx="13681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กรอบการสุ่มตัวอย่าง</a:t>
            </a:r>
            <a:endParaRPr kumimoji="0" lang="th-TH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2453987"/>
            <a:ext cx="1891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ผู้มีรายได้น้อยกว่า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 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4992" y="4110171"/>
            <a:ext cx="18533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ผู้ที่มีรายได้น้อยกว่า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364088" y="2852936"/>
            <a:ext cx="576064" cy="288032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  <p:cxnSp>
        <p:nvCxnSpPr>
          <p:cNvPr id="19" name="Straight Arrow Connector 18"/>
          <p:cNvCxnSpPr/>
          <p:nvPr/>
        </p:nvCxnSpPr>
        <p:spPr>
          <a:xfrm>
            <a:off x="5436096" y="4293096"/>
            <a:ext cx="648072" cy="216024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209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2. กรอบการสุ่มตัวอย่างเกินประชากร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38566" y="600055"/>
            <a:ext cx="374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5.1.3 ปัญหาของกรอบการสุ่มตัวอย่าง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3086312" y="2477561"/>
            <a:ext cx="2637816" cy="2637884"/>
          </a:xfrm>
          <a:prstGeom prst="ellipse">
            <a:avLst/>
          </a:prstGeom>
          <a:solidFill>
            <a:srgbClr val="0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3409723" y="3140968"/>
            <a:ext cx="1990994" cy="1991046"/>
          </a:xfrm>
          <a:prstGeom prst="ellipse">
            <a:avLst/>
          </a:prstGeom>
          <a:solidFill>
            <a:srgbClr val="D8D8D8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779912" y="3664902"/>
            <a:ext cx="11837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ประชากรเป้าหมาย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707904" y="2492896"/>
            <a:ext cx="13681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กรอบการสุ่มตัวอย่าง</a:t>
            </a:r>
            <a:endParaRPr kumimoji="0" lang="th-TH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2453987"/>
            <a:ext cx="1891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ผู้มีรายได้น้อยกว่า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 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4992" y="4110171"/>
            <a:ext cx="18533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ผู้ที่มีรายได้น้อยกว่า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5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</a:t>
            </a:r>
          </a:p>
        </p:txBody>
      </p:sp>
      <p:cxnSp>
        <p:nvCxnSpPr>
          <p:cNvPr id="12" name="Straight Arrow Connector 11"/>
          <p:cNvCxnSpPr>
            <a:endCxn id="10" idx="1"/>
          </p:cNvCxnSpPr>
          <p:nvPr/>
        </p:nvCxnSpPr>
        <p:spPr>
          <a:xfrm flipV="1">
            <a:off x="5076056" y="2869486"/>
            <a:ext cx="936104" cy="1063570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  <p:cxnSp>
        <p:nvCxnSpPr>
          <p:cNvPr id="13" name="Straight Arrow Connector 12"/>
          <p:cNvCxnSpPr/>
          <p:nvPr/>
        </p:nvCxnSpPr>
        <p:spPr>
          <a:xfrm>
            <a:off x="5508104" y="4293096"/>
            <a:ext cx="648072" cy="216024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3086312" y="2132856"/>
            <a:ext cx="2637816" cy="2637884"/>
          </a:xfrm>
          <a:prstGeom prst="ellipse">
            <a:avLst/>
          </a:prstGeom>
          <a:solidFill>
            <a:srgbClr val="D8D8D8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3409723" y="4020399"/>
            <a:ext cx="1990994" cy="1991046"/>
          </a:xfrm>
          <a:prstGeom prst="ellipse">
            <a:avLst/>
          </a:prstGeom>
          <a:solidFill>
            <a:srgbClr val="000000"/>
          </a:solidFill>
          <a:ln w="25400">
            <a:solidFill>
              <a:srgbClr val="FFFFFF"/>
            </a:solidFill>
            <a:round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779912" y="2436223"/>
            <a:ext cx="1183783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ประชากรเป้าหมาย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707904" y="5000636"/>
            <a:ext cx="13681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กรอบการสุ่มตัวอย่าง</a:t>
            </a:r>
            <a:endParaRPr kumimoji="0" lang="th-TH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 flipV="1">
            <a:off x="5076056" y="2869486"/>
            <a:ext cx="936104" cy="55458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  <p:cxnSp>
        <p:nvCxnSpPr>
          <p:cNvPr id="12" name="Straight Arrow Connector 11"/>
          <p:cNvCxnSpPr/>
          <p:nvPr/>
        </p:nvCxnSpPr>
        <p:spPr>
          <a:xfrm>
            <a:off x="5148064" y="4941168"/>
            <a:ext cx="924134" cy="488096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  <p:sp>
        <p:nvSpPr>
          <p:cNvPr id="1033" name="Arc 9"/>
          <p:cNvSpPr>
            <a:spLocks/>
          </p:cNvSpPr>
          <p:nvPr/>
        </p:nvSpPr>
        <p:spPr bwMode="auto">
          <a:xfrm rot="9225728">
            <a:off x="3597674" y="3808306"/>
            <a:ext cx="1462073" cy="1117478"/>
          </a:xfrm>
          <a:custGeom>
            <a:avLst/>
            <a:gdLst>
              <a:gd name="G0" fmla="+- 6826 0 0"/>
              <a:gd name="G1" fmla="+- 21600 0 0"/>
              <a:gd name="G2" fmla="+- 21600 0 0"/>
              <a:gd name="T0" fmla="*/ 0 w 27402"/>
              <a:gd name="T1" fmla="*/ 1107 h 21600"/>
              <a:gd name="T2" fmla="*/ 27402 w 27402"/>
              <a:gd name="T3" fmla="*/ 15028 h 21600"/>
              <a:gd name="T4" fmla="*/ 6826 w 2740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402" h="21600" fill="none" extrusionOk="0">
                <a:moveTo>
                  <a:pt x="-1" y="1106"/>
                </a:moveTo>
                <a:cubicBezTo>
                  <a:pt x="2201" y="373"/>
                  <a:pt x="4505" y="-1"/>
                  <a:pt x="6826" y="0"/>
                </a:cubicBezTo>
                <a:cubicBezTo>
                  <a:pt x="16223" y="0"/>
                  <a:pt x="24542" y="6076"/>
                  <a:pt x="27401" y="15028"/>
                </a:cubicBezTo>
              </a:path>
              <a:path w="27402" h="21600" stroke="0" extrusionOk="0">
                <a:moveTo>
                  <a:pt x="-1" y="1106"/>
                </a:moveTo>
                <a:cubicBezTo>
                  <a:pt x="2201" y="373"/>
                  <a:pt x="4505" y="-1"/>
                  <a:pt x="6826" y="0"/>
                </a:cubicBezTo>
                <a:cubicBezTo>
                  <a:pt x="16223" y="0"/>
                  <a:pt x="24542" y="6076"/>
                  <a:pt x="27401" y="15028"/>
                </a:cubicBezTo>
                <a:lnTo>
                  <a:pt x="6826" y="2160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prstDash val="sysDot"/>
            <a:round/>
            <a:headEnd/>
            <a:tailEnd/>
          </a:ln>
          <a:effectLst/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" name="TextBox 2"/>
          <p:cNvSpPr txBox="1"/>
          <p:nvPr/>
        </p:nvSpPr>
        <p:spPr>
          <a:xfrm>
            <a:off x="185707" y="158156"/>
            <a:ext cx="373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.1 ประชากรและการสุ่มตัวอย่าง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915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3. กรอบการสุ่มตัวอย่างกับประชากรทับกันบางส่วน  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238566" y="600055"/>
            <a:ext cx="3746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5.1.3 ปัญหาของกรอบการสุ่มตัวอย่าง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2160" y="2453987"/>
            <a:ext cx="2515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ผู้มีรายได้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-50,000 บาทต่อเดือน 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636" y="5143512"/>
            <a:ext cx="24641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ผู้ที่มีราย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10,000-4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500562" y="4357694"/>
            <a:ext cx="1357322" cy="71438"/>
          </a:xfrm>
          <a:prstGeom prst="straightConnector1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round/>
            <a:headEnd/>
            <a:tailEnd type="triangle" w="lg" len="lg"/>
          </a:ln>
        </p:spPr>
      </p:cxnSp>
      <p:sp>
        <p:nvSpPr>
          <p:cNvPr id="28" name="TextBox 27"/>
          <p:cNvSpPr txBox="1"/>
          <p:nvPr/>
        </p:nvSpPr>
        <p:spPr>
          <a:xfrm>
            <a:off x="6072198" y="3929066"/>
            <a:ext cx="24641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ผู้ที่มีราย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30,000-4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0,000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บาทต่อเดือน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5779" y="2498500"/>
            <a:ext cx="23622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Non-probability sampling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73014" y="2499389"/>
            <a:ext cx="2362200" cy="40011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Probability sampling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754" y="3247779"/>
            <a:ext cx="1066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Convenience</a:t>
            </a:r>
          </a:p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0954" y="3247779"/>
            <a:ext cx="1066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Judgmental</a:t>
            </a:r>
          </a:p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7412" y="3247779"/>
            <a:ext cx="1066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Quota</a:t>
            </a:r>
          </a:p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05554" y="3247779"/>
            <a:ext cx="10668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Snowball</a:t>
            </a:r>
          </a:p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754" y="4408612"/>
            <a:ext cx="144780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Simple Random</a:t>
            </a:r>
          </a:p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954" y="4408612"/>
            <a:ext cx="144780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Systematic</a:t>
            </a:r>
          </a:p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2154" y="4408612"/>
            <a:ext cx="144780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Stratified</a:t>
            </a:r>
          </a:p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2856" y="4408612"/>
            <a:ext cx="144780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Cluster</a:t>
            </a:r>
          </a:p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10480" y="4408612"/>
            <a:ext cx="1447800" cy="70788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Multistage</a:t>
            </a:r>
          </a:p>
          <a:p>
            <a:pPr algn="ctr"/>
            <a:r>
              <a:rPr lang="en-US" sz="2000" b="1" dirty="0" smtClean="0">
                <a:solidFill>
                  <a:schemeClr val="lt1"/>
                </a:solidFill>
                <a:latin typeface="Angsana New" pitchFamily="18" charset="-34"/>
                <a:cs typeface="Angsana New" pitchFamily="18" charset="-34"/>
              </a:rPr>
              <a:t>sampling</a:t>
            </a:r>
            <a:endParaRPr lang="th-TH" sz="2000" b="1" dirty="0">
              <a:solidFill>
                <a:schemeClr val="lt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1606" y="5577564"/>
            <a:ext cx="1447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Proportionate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1806" y="5577564"/>
            <a:ext cx="1447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Disproportionate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3944" y="5586340"/>
            <a:ext cx="1066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One-stage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05368" y="5577912"/>
            <a:ext cx="1066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Two-stage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9" name="Straight Connector 18"/>
          <p:cNvCxnSpPr>
            <a:stCxn id="22" idx="2"/>
          </p:cNvCxnSpPr>
          <p:nvPr/>
        </p:nvCxnSpPr>
        <p:spPr>
          <a:xfrm flipH="1">
            <a:off x="5070642" y="2043160"/>
            <a:ext cx="5218" cy="261428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105354" y="2297098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450074" y="2297098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61460" y="1643050"/>
            <a:ext cx="1828800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ngsana New" pitchFamily="18" charset="-34"/>
                <a:cs typeface="Angsana New" pitchFamily="18" charset="-34"/>
              </a:rPr>
              <a:t>Sampling techniques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106695" y="2911063"/>
            <a:ext cx="0" cy="13329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505154" y="3041845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724354" y="3055469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943554" y="3055469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231696" y="3048211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505154" y="3051840"/>
            <a:ext cx="3733800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53940" y="2906698"/>
            <a:ext cx="0" cy="129540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700042" y="4206312"/>
            <a:ext cx="6438726" cy="4214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700042" y="4202098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291466" y="4202098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891666" y="420631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453940" y="4202098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101140" y="2297098"/>
            <a:ext cx="3357014" cy="4214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130340" y="4210526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892014" y="5116498"/>
            <a:ext cx="2811" cy="44420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295680" y="538337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300242" y="5391800"/>
            <a:ext cx="16002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8134554" y="5116498"/>
            <a:ext cx="2811" cy="444207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538220" y="5383372"/>
            <a:ext cx="0" cy="19517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542782" y="5391800"/>
            <a:ext cx="16002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5707" y="158156"/>
            <a:ext cx="3012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5</a:t>
            </a:r>
            <a:r>
              <a:rPr lang="th-TH" sz="3200" b="1" dirty="0" smtClean="0">
                <a:solidFill>
                  <a:schemeClr val="bg1"/>
                </a:solidFill>
              </a:rPr>
              <a:t>.2 เทคนิคการสุ่มตัวอย่าง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322196" y="600055"/>
            <a:ext cx="2662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5.2 เทคนิคการสุ่มตัวอย่าง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12497</TotalTime>
  <Words>1986</Words>
  <Application>Microsoft Office PowerPoint</Application>
  <PresentationFormat>On-screen Show (4:3)</PresentationFormat>
  <Paragraphs>289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Angsana New</vt:lpstr>
      <vt:lpstr>Arial</vt:lpstr>
      <vt:lpstr>Calibri</vt:lpstr>
      <vt:lpstr>Cordia New</vt:lpstr>
      <vt:lpstr>Courier New</vt:lpstr>
      <vt:lpstr>Times New Roman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1413</cp:revision>
  <dcterms:created xsi:type="dcterms:W3CDTF">2011-07-14T07:15:29Z</dcterms:created>
  <dcterms:modified xsi:type="dcterms:W3CDTF">2018-06-06T01:56:53Z</dcterms:modified>
</cp:coreProperties>
</file>